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6" r:id="rId3"/>
    <p:sldId id="304" r:id="rId4"/>
    <p:sldId id="314" r:id="rId5"/>
    <p:sldId id="315" r:id="rId6"/>
    <p:sldId id="316" r:id="rId7"/>
    <p:sldId id="317" r:id="rId8"/>
    <p:sldId id="269" r:id="rId9"/>
    <p:sldId id="270" r:id="rId10"/>
    <p:sldId id="271" r:id="rId11"/>
    <p:sldId id="290" r:id="rId12"/>
    <p:sldId id="291" r:id="rId13"/>
    <p:sldId id="272" r:id="rId14"/>
    <p:sldId id="292" r:id="rId15"/>
    <p:sldId id="293" r:id="rId16"/>
    <p:sldId id="318" r:id="rId17"/>
    <p:sldId id="319" r:id="rId18"/>
    <p:sldId id="295" r:id="rId19"/>
    <p:sldId id="320" r:id="rId20"/>
    <p:sldId id="297" r:id="rId21"/>
    <p:sldId id="298" r:id="rId22"/>
    <p:sldId id="274" r:id="rId23"/>
    <p:sldId id="299" r:id="rId24"/>
    <p:sldId id="305" r:id="rId25"/>
    <p:sldId id="306" r:id="rId26"/>
    <p:sldId id="307" r:id="rId27"/>
    <p:sldId id="300" r:id="rId28"/>
    <p:sldId id="312" r:id="rId29"/>
    <p:sldId id="313" r:id="rId30"/>
    <p:sldId id="301" r:id="rId31"/>
    <p:sldId id="282" r:id="rId32"/>
    <p:sldId id="283" r:id="rId33"/>
    <p:sldId id="284" r:id="rId34"/>
    <p:sldId id="321" r:id="rId35"/>
    <p:sldId id="287" r:id="rId36"/>
    <p:sldId id="302" r:id="rId37"/>
    <p:sldId id="310" r:id="rId38"/>
    <p:sldId id="311" r:id="rId39"/>
    <p:sldId id="28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52A4-F4FE-4976-9760-47EAC901E078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D25F3-2534-41CD-BC9D-28C298E6CD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32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38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15E69E-8246-4AAC-BD9B-3515232F26FE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7367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7E5F03-8468-4C77-A12C-CCFFEB016124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6103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242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A76411-A17B-4F7E-966E-5510F2CC2086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3146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8E60D3-E8DC-4A11-93FF-0DB61D581E80}" type="slidenum">
              <a:rPr lang="es-ES_tradnl" altLang="es-ES"/>
              <a:pPr/>
              <a:t>7</a:t>
            </a:fld>
            <a:endParaRPr lang="es-ES_tradnl" altLang="es-E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06122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6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A56D-182D-496C-96E2-09DD32842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1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0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0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AC8-5152-425A-AC3D-4F6441A86CAD}" type="datetimeFigureOut">
              <a:rPr lang="es-ES" smtClean="0"/>
              <a:t>04/01/2019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97" y="558598"/>
            <a:ext cx="5731119" cy="59206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0" y="4634742"/>
            <a:ext cx="2857500" cy="20097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81" y="0"/>
            <a:ext cx="1960425" cy="12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1173709" y="313902"/>
            <a:ext cx="75472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5400" b="1" dirty="0" smtClean="0">
                <a:solidFill>
                  <a:srgbClr val="C00000"/>
                </a:solidFill>
                <a:latin typeface="Curlz MT" panose="04040404050702020202" pitchFamily="82" charset="0"/>
              </a:rPr>
              <a:t> ¡Venimos a adorar al Rey!</a:t>
            </a:r>
            <a:endParaRPr lang="es-ES" altLang="es-ES" sz="5400" b="1" dirty="0">
              <a:solidFill>
                <a:srgbClr val="C00000"/>
              </a:solidFill>
              <a:latin typeface="Curlz MT" panose="040404040507020202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37" y="1288456"/>
            <a:ext cx="5874438" cy="460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7" y="4151535"/>
            <a:ext cx="2857500" cy="2009775"/>
          </a:xfrm>
          <a:prstGeom prst="rect">
            <a:avLst/>
          </a:prstGeom>
        </p:spPr>
      </p:pic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172385" y="77734"/>
            <a:ext cx="1695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 dirty="0" smtClean="0">
                <a:solidFill>
                  <a:srgbClr val="C00000"/>
                </a:solidFill>
              </a:rPr>
              <a:t>MATEO 2, 1-12</a:t>
            </a:r>
            <a:endParaRPr lang="es-ES" altLang="es-ES" b="1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45" y="1106793"/>
            <a:ext cx="1588705" cy="102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10262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C00000"/>
                </a:solidFill>
                <a:latin typeface="Comic Sans MS" pitchFamily="66" charset="0"/>
              </a:rPr>
              <a:t>CREDO. Profesamos nuestra Fe</a:t>
            </a:r>
            <a:endParaRPr lang="es-ES" sz="36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8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68413"/>
            <a:ext cx="4038600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Desde allí ha de venir a juzgar a los vivos y a los muertos.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es-ES" sz="1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234996"/>
            <a:ext cx="1608430" cy="10334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61" y="5151022"/>
            <a:ext cx="2015114" cy="14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23" y="127224"/>
            <a:ext cx="7340220" cy="4218798"/>
          </a:xfrm>
          <a:prstGeom prst="rect">
            <a:avLst/>
          </a:prstGeom>
        </p:spPr>
      </p:pic>
      <p:sp>
        <p:nvSpPr>
          <p:cNvPr id="1433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31363" y="4248059"/>
            <a:ext cx="7847139" cy="1128614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 smtClean="0">
                <a:solidFill>
                  <a:srgbClr val="C000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 smtClean="0">
                <a:solidFill>
                  <a:srgbClr val="C00000"/>
                </a:solidFill>
                <a:latin typeface="Comic Sans MS" pitchFamily="66" charset="0"/>
              </a:rPr>
              <a:t>				Te rogamos </a:t>
            </a:r>
            <a:r>
              <a:rPr lang="es-ES" sz="3600" b="1" i="1" cap="small" dirty="0">
                <a:solidFill>
                  <a:srgbClr val="C00000"/>
                </a:solidFill>
                <a:latin typeface="Comic Sans MS" pitchFamily="66" charset="0"/>
              </a:rPr>
              <a:t>ó</a:t>
            </a:r>
            <a:r>
              <a:rPr lang="es-ES" sz="3600" b="1" i="1" cap="small" dirty="0" smtClean="0">
                <a:solidFill>
                  <a:srgbClr val="C00000"/>
                </a:solidFill>
                <a:latin typeface="Comic Sans MS" pitchFamily="66" charset="0"/>
              </a:rPr>
              <a:t>yenos.</a:t>
            </a:r>
            <a:endParaRPr lang="es-ES" sz="3600" i="1" cap="small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6" y="0"/>
            <a:ext cx="1951683" cy="12539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1" y="4915569"/>
            <a:ext cx="2384723" cy="16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4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61131" y="920785"/>
            <a:ext cx="5726272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s-E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Tamborilero</a:t>
            </a:r>
          </a:p>
          <a:p>
            <a:pPr>
              <a:lnSpc>
                <a:spcPct val="80000"/>
              </a:lnSpc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El camino que lleva a Belén,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baja hasta el valle que la nieve cubrió.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Los pastorcillos quieren ver a su Rey.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Le traen regalos en su humilde zurrón.</a:t>
            </a:r>
          </a:p>
          <a:p>
            <a:pPr>
              <a:defRPr/>
            </a:pP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Ro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ro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Comic Sans MS" pitchFamily="66" charset="0"/>
              </a:rPr>
              <a:t>pom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endParaRPr lang="es-E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Comic Sans MS" pitchFamily="66" charset="0"/>
              </a:rPr>
              <a:t>Ha nacido en  un portal de Belén, el Niño Dios.</a:t>
            </a:r>
          </a:p>
          <a:p>
            <a:pPr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defRPr/>
            </a:pPr>
            <a:endParaRPr lang="es-E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21" y="3179036"/>
            <a:ext cx="2451219" cy="311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13" y="4358131"/>
            <a:ext cx="2857500" cy="2009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51" y="365126"/>
            <a:ext cx="1662084" cy="106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19628" y="986994"/>
            <a:ext cx="8229600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i="1" dirty="0" smtClean="0">
                <a:solidFill>
                  <a:srgbClr val="C00000"/>
                </a:solidFill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4000" b="1" dirty="0" smtClean="0">
                <a:solidFill>
                  <a:srgbClr val="C00000"/>
                </a:solidFill>
              </a:rPr>
              <a:t>Todos: </a:t>
            </a:r>
            <a:r>
              <a:rPr lang="es-ES" altLang="es-ES" sz="4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6" y="-59059"/>
            <a:ext cx="1631037" cy="1047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8" y="4771805"/>
            <a:ext cx="2651382" cy="186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1885949" y="863495"/>
            <a:ext cx="8172450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6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C00000"/>
                </a:solidFill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rgbClr val="C00000"/>
                </a:solidFill>
              </a:rPr>
              <a:t>Es justo y necesario.</a:t>
            </a:r>
          </a:p>
        </p:txBody>
      </p:sp>
      <p:sp>
        <p:nvSpPr>
          <p:cNvPr id="25604" name="3 CuadroTexto"/>
          <p:cNvSpPr txBox="1">
            <a:spLocks noChangeArrowheads="1"/>
          </p:cNvSpPr>
          <p:nvPr/>
        </p:nvSpPr>
        <p:spPr bwMode="auto">
          <a:xfrm>
            <a:off x="2101406" y="323999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>
                <a:solidFill>
                  <a:srgbClr val="C00000"/>
                </a:solidFill>
                <a:latin typeface="Arial" panose="020B0604020202020204" pitchFamily="34" charset="0"/>
              </a:rPr>
              <a:t>PLEGARIA EUCARÍSTICA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1477" cy="9839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3871776"/>
            <a:ext cx="2116167" cy="14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550" y="404813"/>
            <a:ext cx="24261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SANTO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s-E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Haendel</a:t>
            </a:r>
            <a:r>
              <a:rPr lang="es-E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971550" y="1050671"/>
            <a:ext cx="751522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el cielo y la tierra,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de tu gloria.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</a:t>
            </a: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nombre del Señor,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su nombre.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 </a:t>
            </a:r>
            <a:r>
              <a:rPr lang="es-ES" altLang="es-E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rgbClr val="C00000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67" y="4790027"/>
            <a:ext cx="2225233" cy="14265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80" y="1696902"/>
            <a:ext cx="22130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6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3959225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6393" y="242062"/>
            <a:ext cx="235000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b="1" dirty="0" smtClean="0">
                <a:solidFill>
                  <a:srgbClr val="C00000"/>
                </a:solidFill>
                <a:latin typeface="Comic Sans MS" pitchFamily="66" charset="0"/>
              </a:rPr>
              <a:t>CONSAGRACIÓN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671768"/>
            <a:ext cx="2225233" cy="14265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08" y="5117524"/>
            <a:ext cx="22130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715175" y="1173226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 smtClean="0">
                <a:solidFill>
                  <a:srgbClr val="C00000"/>
                </a:solidFill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 </a:t>
            </a:r>
            <a:r>
              <a:rPr lang="es-ES" sz="4000" b="1" dirty="0" smtClean="0">
                <a:solidFill>
                  <a:srgbClr val="C00000"/>
                </a:solidFill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rgbClr val="C00000"/>
                </a:solidFill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rgbClr val="C00000"/>
                </a:solidFill>
              </a:rPr>
              <a:t>¡Ven, Señor Jesús!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115403" cy="13591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4204041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3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4276725" y="527050"/>
            <a:ext cx="42497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S</a:t>
            </a:r>
            <a:r>
              <a:rPr lang="es-ES" altLang="es-ES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antificado </a:t>
            </a: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en la      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Danos hoy nuestro    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rgbClr val="C00000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odoni MT" panose="02070603080606020203" pitchFamily="18" charset="0"/>
              </a:rPr>
              <a:t>y líbranos del mal.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29700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5125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439863"/>
            <a:ext cx="71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98738"/>
            <a:ext cx="674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987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070225"/>
            <a:ext cx="6334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54475"/>
            <a:ext cx="885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2868" y="2468607"/>
            <a:ext cx="2152650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3" y="1583989"/>
            <a:ext cx="1675887" cy="107675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228" y="4820337"/>
            <a:ext cx="238374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43" y="353238"/>
            <a:ext cx="1723425" cy="11073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34919" y="97206"/>
            <a:ext cx="614736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b="1" u="sng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Cargaditos de juguetes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cargaditos de juguetes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el Niño entretener.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Virgen va caminando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Virgen va caminando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pide el niño de beber.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</a:t>
            </a:r>
            <a:r>
              <a:rPr lang="es-ES" altLang="es-ES" sz="2000" b="1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…</a:t>
            </a:r>
            <a:endParaRPr lang="es-ES" altLang="es-ES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5" y="4367284"/>
            <a:ext cx="2276123" cy="16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83120" y="741681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C00000"/>
                </a:solidFill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</a:t>
            </a:r>
            <a:r>
              <a:rPr lang="es-ES" sz="4000" b="1" dirty="0" smtClean="0">
                <a:solidFill>
                  <a:srgbClr val="C00000"/>
                </a:solidFill>
              </a:rPr>
              <a:t> Tuyo es el Reino, tuyo el poder y la gloria, por siempre, Señor.</a:t>
            </a:r>
            <a:endParaRPr lang="es-ES" sz="4000" b="1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88" y="150762"/>
            <a:ext cx="1787857" cy="1148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" y="4846799"/>
            <a:ext cx="2385987" cy="16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9685" y="1443280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 smtClean="0">
              <a:solidFill>
                <a:srgbClr val="C0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C00000"/>
                </a:solidFill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C00000"/>
                </a:solidFill>
              </a:rPr>
              <a:t>Todos:</a:t>
            </a:r>
            <a:r>
              <a:rPr lang="es-ES" sz="4000" b="1" dirty="0" smtClean="0">
                <a:solidFill>
                  <a:srgbClr val="C00000"/>
                </a:solidFill>
              </a:rPr>
              <a:t> 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sz="4000" b="1" dirty="0" smtClean="0">
                <a:solidFill>
                  <a:srgbClr val="C00000"/>
                </a:solidFill>
              </a:rPr>
              <a:t>             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00000"/>
                </a:solidFill>
              </a:rPr>
              <a:t> </a:t>
            </a:r>
            <a:r>
              <a:rPr lang="es-ES" sz="4000" b="1" dirty="0" smtClean="0">
                <a:solidFill>
                  <a:srgbClr val="C00000"/>
                </a:solidFill>
              </a:rPr>
              <a:t>           </a:t>
            </a:r>
            <a:r>
              <a:rPr lang="es-ES" sz="3200" dirty="0" smtClean="0">
                <a:solidFill>
                  <a:srgbClr val="C00000"/>
                </a:solidFill>
              </a:rPr>
              <a:t>… </a:t>
            </a:r>
            <a:r>
              <a:rPr lang="es-ES" sz="3200" dirty="0" smtClean="0">
                <a:solidFill>
                  <a:srgbClr val="C00000"/>
                </a:solidFill>
              </a:rPr>
              <a:t>Daos fraternalmente la paz </a:t>
            </a:r>
            <a:endParaRPr lang="es-ES" sz="32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31747" name="3 CuadroTexto"/>
          <p:cNvSpPr txBox="1">
            <a:spLocks noChangeArrowheads="1"/>
          </p:cNvSpPr>
          <p:nvPr/>
        </p:nvSpPr>
        <p:spPr bwMode="auto">
          <a:xfrm>
            <a:off x="5335594" y="396617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RITO DE LA PAZ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912364" cy="12286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4914071"/>
            <a:ext cx="2288473" cy="16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1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8028" y="2930332"/>
            <a:ext cx="765143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Noche de Paz, noche de Amor, claro sol,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brilla ya.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los ángeles cantando están: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“Gloria a Dios, Gloria al Rey Celestial”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68" y="601764"/>
            <a:ext cx="4406876" cy="247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5" y="4312623"/>
            <a:ext cx="2251010" cy="15832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03" y="0"/>
            <a:ext cx="1611730" cy="10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uadroTexto 5"/>
          <p:cNvSpPr txBox="1">
            <a:spLocks noChangeArrowheads="1"/>
          </p:cNvSpPr>
          <p:nvPr/>
        </p:nvSpPr>
        <p:spPr bwMode="auto">
          <a:xfrm>
            <a:off x="1400037" y="1176546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C00000"/>
                </a:solidFill>
                <a:latin typeface="Book Antiqua" panose="02040602050305030304" pitchFamily="18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733691" cy="1113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" y="4845485"/>
            <a:ext cx="2256465" cy="15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09224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CANCIÓN DE NAVIDAD</a:t>
            </a:r>
            <a:r>
              <a:rPr lang="es-ES" altLang="es-E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    </a:t>
            </a:r>
            <a:endParaRPr lang="es-ES" altLang="es-ES" sz="2400" dirty="0">
              <a:solidFill>
                <a:srgbClr val="C00000"/>
              </a:solidFill>
            </a:endParaRPr>
          </a:p>
          <a:p>
            <a:endParaRPr lang="es-ES" altLang="es-ES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se entristece la mar.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 ¿a dónde vas?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tus redes y reza,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mira la estrella pasar.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 </a:t>
            </a: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 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35" y="0"/>
            <a:ext cx="1818193" cy="11681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2" y="4405354"/>
            <a:ext cx="2388734" cy="16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92400" y="36512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Noches blancas de hospital,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dejad el llanto esta noche,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el Niño está por llegar.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 sin hogar,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ven a mi casa esta noche,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mañana ¡Dios dirá!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</a:p>
          <a:p>
            <a:endParaRPr lang="es-ES" altLang="es-ES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29" y="671620"/>
            <a:ext cx="1764319" cy="1133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</a:t>
            </a:r>
            <a:r>
              <a:rPr lang="es-ES" b="1" dirty="0" smtClean="0">
                <a:solidFill>
                  <a:srgbClr val="C00000"/>
                </a:solidFill>
              </a:rPr>
              <a:t>/3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8" y="4231165"/>
            <a:ext cx="2411443" cy="16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07247" y="2301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Ven soldado, vuelve ya,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para curar tus heridas,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para prestarte la Paz.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se entristece la mar.</a:t>
            </a:r>
          </a:p>
          <a:p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</a:rPr>
              <a:t>TÚ QUE ESCUCHAS MI MENSAJE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HAZ EN TU CASA UN ALTAR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DEJA EL ODIO Y VEN CONMIGO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PORQUE LLEGÓ NAVIDAD. </a:t>
            </a:r>
          </a:p>
          <a:p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PORQUE LLEGÓ NAVIDAD.</a:t>
            </a:r>
            <a:endParaRPr lang="es-ES" sz="2400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671620"/>
            <a:ext cx="1818193" cy="116818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3</a:t>
            </a:r>
            <a:r>
              <a:rPr lang="es-ES" b="1" dirty="0" smtClean="0">
                <a:solidFill>
                  <a:srgbClr val="C00000"/>
                </a:solidFill>
              </a:rPr>
              <a:t>/3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3" y="3822606"/>
            <a:ext cx="2528380" cy="177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39939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7" y="1032383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5 Rectángulo"/>
          <p:cNvSpPr>
            <a:spLocks noChangeArrowheads="1"/>
          </p:cNvSpPr>
          <p:nvPr/>
        </p:nvSpPr>
        <p:spPr bwMode="auto">
          <a:xfrm>
            <a:off x="5364163" y="5856002"/>
            <a:ext cx="3673475" cy="522287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291528"/>
            <a:ext cx="1785208" cy="11469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3" y="4482414"/>
            <a:ext cx="2799734" cy="19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71" y="329184"/>
            <a:ext cx="1411579" cy="9069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67982" y="56138"/>
            <a:ext cx="614736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b="1" u="sng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Cargaditos de juguetes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cargaditos de juguetes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el Niño entretener.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Virgen va caminando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Virgen va caminando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el camino es tan largo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pide el niño de beber.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Olé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s-ES" altLang="es-ES" sz="2000" b="1" i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Holanda </a:t>
            </a: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7" y="4332130"/>
            <a:ext cx="2592597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77844"/>
            <a:ext cx="1657464" cy="106492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19078" y="346838"/>
            <a:ext cx="54680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vida 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vida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bien.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los ríos vienen turbios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los ríos vienen turbios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no se puede beber.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7" y="3914240"/>
            <a:ext cx="2473351" cy="17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82" y="230652"/>
            <a:ext cx="1826961" cy="11738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973747" y="-122598"/>
            <a:ext cx="546800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vida </a:t>
            </a: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vida</a:t>
            </a: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pidas agua mi bien.</a:t>
            </a:r>
            <a:endParaRPr lang="es-ES" alt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los ríos vienen turbios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los ríos vienen turbios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no se puede beber.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 ve…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vienen los Reyes Magos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caminito de Belén.</a:t>
            </a:r>
            <a:endParaRPr lang="es-ES" altLang="es-E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Olé, olé, Holanda, olé</a:t>
            </a:r>
            <a:endParaRPr lang="es-ES" altLang="es-ES" sz="20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0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Holanda ya se ve, ya se ve, ya se</a:t>
            </a:r>
            <a:r>
              <a:rPr lang="es-ES" altLang="es-ES" sz="2000" b="1" i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ve…</a:t>
            </a:r>
            <a:endParaRPr lang="es-ES" altLang="es-ES" sz="2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1" y="3780427"/>
            <a:ext cx="2686376" cy="18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19446" y="140901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Adeste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fideles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laeti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triumphantes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Bethlehem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Natum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videte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regem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angelorum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Dominum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grege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relicto, humiles ad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cunam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vocati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pastores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adproperant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Et nos ovantes gradum festinemus.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Dominum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19"/>
            <a:ext cx="1737931" cy="11166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7009" y="464384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err="1" smtClean="0">
                <a:solidFill>
                  <a:srgbClr val="C00000"/>
                </a:solidFill>
              </a:rPr>
              <a:t>Adeste</a:t>
            </a:r>
            <a:r>
              <a:rPr lang="es-ES" sz="3200" b="1" u="sng" dirty="0" smtClean="0">
                <a:solidFill>
                  <a:srgbClr val="C00000"/>
                </a:solidFill>
              </a:rPr>
              <a:t> </a:t>
            </a:r>
            <a:r>
              <a:rPr lang="es-ES" sz="3200" b="1" u="sng" dirty="0" err="1" smtClean="0">
                <a:solidFill>
                  <a:srgbClr val="C00000"/>
                </a:solidFill>
              </a:rPr>
              <a:t>Fideles</a:t>
            </a:r>
            <a:endParaRPr lang="es-ES" sz="3200" b="1" u="sng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2" y="4444904"/>
            <a:ext cx="2315189" cy="162835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44" y="388649"/>
            <a:ext cx="2268213" cy="27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68135" y="433185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C00000"/>
                </a:solidFill>
              </a:rPr>
              <a:t>Hacia Belén va una burra</a:t>
            </a:r>
            <a:endParaRPr lang="es-E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68135" y="1466223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C00000"/>
                </a:solidFill>
              </a:rPr>
              <a:t>Hacia Belén va una burra, rin, rin,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cargada de chocolate;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lleva su chocolatera, rin, rin,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su molinillo y su anafre.</a:t>
            </a:r>
          </a:p>
          <a:p>
            <a:endParaRPr lang="es-ES" altLang="es-ES" sz="2000" b="1" dirty="0">
              <a:solidFill>
                <a:srgbClr val="C00000"/>
              </a:solidFill>
            </a:endParaRPr>
          </a:p>
          <a:p>
            <a:r>
              <a:rPr lang="es-ES" altLang="es-ES" sz="2000" b="1" dirty="0" smtClean="0">
                <a:solidFill>
                  <a:srgbClr val="C00000"/>
                </a:solidFill>
              </a:rPr>
              <a:t>MARÍA</a:t>
            </a:r>
            <a:r>
              <a:rPr lang="es-ES" altLang="es-ES" sz="2000" b="1" dirty="0">
                <a:solidFill>
                  <a:srgbClr val="C00000"/>
                </a:solidFill>
              </a:rPr>
              <a:t>, MARÍA, VEN ACÁ CORRIENDO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QUE EL CHOCOLATILLO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SE LO ESTÁN COMIENDO. (bis).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1/3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4204041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68177" y="684366"/>
            <a:ext cx="5090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</a:rPr>
              <a:t>En el portal de Belén, rin, rin…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han entrado los ratones,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 al bueno de San José, rin, rin…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le han roído los calzones.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MARÍA, MARÍA, VEN ACÁ CORRIENDO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QUE  LOS CALZONCILLOS</a:t>
            </a:r>
          </a:p>
          <a:p>
            <a:r>
              <a:rPr lang="es-ES" altLang="es-ES" sz="2400" b="1" dirty="0">
                <a:solidFill>
                  <a:srgbClr val="C00000"/>
                </a:solidFill>
              </a:rPr>
              <a:t>LOS ESTÁN ROLLENDO. (bis).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3" y="3958382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60783" y="607273"/>
            <a:ext cx="578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 el portal de Belén, rin, rin…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gitanillos han entrado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 al Niño que está en la cuna, rin, rin….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los pañales le han robado.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endParaRPr lang="es-ES" altLang="es-ES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MARÍA</a:t>
            </a:r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MARÍA, VEN ACÁ VOLANDO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QUE LOS PAÑALILLOS</a:t>
            </a:r>
            <a:endParaRPr lang="es-ES" altLang="es-ES" sz="2400" b="1" dirty="0">
              <a:solidFill>
                <a:srgbClr val="C00000"/>
              </a:solidFill>
            </a:endParaRPr>
          </a:p>
          <a:p>
            <a:r>
              <a:rPr lang="es-ES" altLang="es-E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LOS ESTÁN LLEVANDO. (bis).</a:t>
            </a:r>
            <a:endParaRPr lang="es-ES" altLang="es-ES" sz="2400" b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r>
              <a:rPr lang="es-ES" b="1" dirty="0" smtClean="0">
                <a:solidFill>
                  <a:schemeClr val="bg1"/>
                </a:solidFill>
              </a:rPr>
              <a:t>/3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6" y="4124826"/>
            <a:ext cx="2489571" cy="175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/>
          <p:cNvSpPr txBox="1">
            <a:spLocks/>
          </p:cNvSpPr>
          <p:nvPr/>
        </p:nvSpPr>
        <p:spPr bwMode="auto">
          <a:xfrm>
            <a:off x="4656411" y="949642"/>
            <a:ext cx="46148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 Niño, ¿de quién eres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 vestido de blanco?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Soy de la Virgen María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del Espíritu Santo.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RESUENEN CON ALEGRÍA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CÁNTICOS DE MI TIERRA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VIVA EL NIÑO DE DIOS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NACIÓ EN LA NOCHEBUENA.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VIENE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 NOSOTROS NOS IREMOS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NO VOLVEREMOS MÁS.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9842"/>
          <a:stretch/>
        </p:blipFill>
        <p:spPr bwMode="auto">
          <a:xfrm>
            <a:off x="1798911" y="2682729"/>
            <a:ext cx="2571008" cy="237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11" y="18513"/>
            <a:ext cx="1632747" cy="104904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072431" y="34978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>
                <a:solidFill>
                  <a:srgbClr val="C00000"/>
                </a:solidFill>
              </a:rPr>
              <a:t>DIME NIÑO</a:t>
            </a:r>
            <a:endParaRPr lang="es-ES" b="1" u="sng" dirty="0">
              <a:solidFill>
                <a:srgbClr val="C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2" y="1067553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1025843" y="432892"/>
            <a:ext cx="595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200" b="1" dirty="0">
                <a:solidFill>
                  <a:srgbClr val="C00000"/>
                </a:solidFill>
              </a:rPr>
              <a:t>VENID QUE ES HOY NOCHEBUENA</a:t>
            </a:r>
            <a:endParaRPr lang="es-ES" altLang="es-ES" sz="3200" dirty="0">
              <a:solidFill>
                <a:srgbClr val="C00000"/>
              </a:solidFill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741363" y="1142718"/>
            <a:ext cx="3066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		    	 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1.Nace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el Niño en un portal,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Él nos trae la paz,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Él nos trae la Navidad,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nos trae la felicidad.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 </a:t>
            </a:r>
          </a:p>
        </p:txBody>
      </p:sp>
      <p:sp>
        <p:nvSpPr>
          <p:cNvPr id="7" name="5 Rectángulo"/>
          <p:cNvSpPr/>
          <p:nvPr/>
        </p:nvSpPr>
        <p:spPr>
          <a:xfrm>
            <a:off x="592074" y="33758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2.Los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ángeles vienen cantando,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la estrella empieza a brillar,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y en la torre las campanas no cesan de tocar,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8" name="6 Rectángulo"/>
          <p:cNvSpPr/>
          <p:nvPr/>
        </p:nvSpPr>
        <p:spPr>
          <a:xfrm>
            <a:off x="4927113" y="45557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rgbClr val="C00000"/>
                </a:solidFill>
                <a:latin typeface="+mj-lt"/>
                <a:cs typeface="+mn-cs"/>
              </a:rPr>
              <a:t>3.María </a:t>
            </a: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cuida a su niño;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José prepara el portal.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Los pastores de rodillas adoran al zagal,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C00000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338842" y="1533999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Venid que es hoy Nochebuena, 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venid que es hoy Navidad.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Los pastores ya van caminando al portal,</a:t>
            </a:r>
          </a:p>
          <a:p>
            <a:pPr eaLnBrk="1" hangingPunct="1"/>
            <a:r>
              <a:rPr lang="es-ES" altLang="es-ES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¡Gloria a Dios y en la Tierra paz!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02" y="134944"/>
            <a:ext cx="1967500" cy="12641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8" y="5007108"/>
            <a:ext cx="2479884" cy="17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58568" y="1118776"/>
            <a:ext cx="5358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rgbClr val="C00000"/>
                </a:solidFill>
              </a:rPr>
              <a:t>La Virgen está lavando y tendiendo en el romero.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Los pajarillos cantando y el romero floreciendo.</a:t>
            </a:r>
          </a:p>
          <a:p>
            <a:endParaRPr lang="es-ES" altLang="es-ES" sz="2000" b="1" i="1" dirty="0">
              <a:solidFill>
                <a:srgbClr val="C00000"/>
              </a:solidFill>
            </a:endParaRP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los peces en el río, 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por ver a Dios nacido.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Beben y beben y vuelven a beber, los peces en el río por ver a Dios nacer.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La Virgen se está peinando, entre cortina y cortina.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los cabellos son de oro y el peine de plata fina.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…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La Virgen va caminando, por entre aquellas palmeras,</a:t>
            </a:r>
          </a:p>
          <a:p>
            <a:r>
              <a:rPr lang="es-ES" altLang="es-ES" sz="2000" b="1" dirty="0">
                <a:solidFill>
                  <a:srgbClr val="C00000"/>
                </a:solidFill>
              </a:rPr>
              <a:t>y el Niño mira en sus ojos el color de la vereda.</a:t>
            </a:r>
          </a:p>
          <a:p>
            <a:r>
              <a:rPr lang="es-ES" altLang="es-ES" sz="2000" b="1" i="1" dirty="0">
                <a:solidFill>
                  <a:srgbClr val="C00000"/>
                </a:solidFill>
              </a:rPr>
              <a:t>Pero mira cómo beben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58568" y="427616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rgbClr val="C00000"/>
                </a:solidFill>
              </a:rPr>
              <a:t>Los peces en el río</a:t>
            </a:r>
            <a:endParaRPr lang="es-ES" sz="2400" b="1" u="sng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05" r="9842" b="-1"/>
          <a:stretch/>
        </p:blipFill>
        <p:spPr>
          <a:xfrm>
            <a:off x="7260623" y="3111689"/>
            <a:ext cx="1717830" cy="120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" y="4312828"/>
            <a:ext cx="2353740" cy="16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20556" y="1145975"/>
            <a:ext cx="4572000" cy="469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Campana sobre campana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y sobre campana una…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asómate a la ventana: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verás al Niño en la cuna.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BELÉN, CAMPANAS DE BELÉN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QUE LOS ANGELES TOCAN…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¿QUÉ NUEVAS NOS TRAÉIS?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Recogido tu rebaño,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¿a dónde vas, pastorcillo?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Voy a llevar al portal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requesón, manteca y vino.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srgbClr val="C00000"/>
                </a:solidFill>
                <a:latin typeface="Comic Sans MS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61" y="814618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57605" y="316852"/>
            <a:ext cx="394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C00000"/>
                </a:solidFill>
              </a:rPr>
              <a:t>Campana sobre campana</a:t>
            </a:r>
            <a:endParaRPr lang="es-ES" sz="2800" b="1" u="sng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1/2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9" y="3725839"/>
            <a:ext cx="2411953" cy="16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69264" y="124401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Campana sobre campana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y sobre campana dos…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asómate a la ventana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porque está naciendo Dios.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BELÉN, CAMPANAS…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Caminando a medianoche,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¿dónde caminas, pastor?.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Le llevo al Niño que nace,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como a Dios mi corazón.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rgbClr val="C00000"/>
                </a:solidFill>
                <a:latin typeface="Comic Sans MS" panose="030F0702030302020204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0" y="275638"/>
            <a:ext cx="1819318" cy="11689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2</a:t>
            </a:r>
            <a:r>
              <a:rPr lang="es-ES" b="1" dirty="0" smtClean="0">
                <a:solidFill>
                  <a:srgbClr val="C00000"/>
                </a:solidFill>
              </a:rPr>
              <a:t>/2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0" y="4149450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8" y="2642616"/>
            <a:ext cx="1362459" cy="17526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0" y="1065271"/>
            <a:ext cx="1792228" cy="14874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6" y="567162"/>
            <a:ext cx="7532415" cy="60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7" y="27025"/>
            <a:ext cx="1681360" cy="1080274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752243" y="5845139"/>
            <a:ext cx="7802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Dios llega al mundo para compartir nuestras </a:t>
            </a:r>
            <a:r>
              <a:rPr lang="es-E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miserias</a:t>
            </a:r>
            <a:endParaRPr lang="es-ES" sz="4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7" y="3997523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2" y="874540"/>
            <a:ext cx="8626588" cy="5438103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67512" y="1217947"/>
            <a:ext cx="9144000" cy="269304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540000">
              <a:spcAft>
                <a:spcPts val="600"/>
              </a:spcAft>
              <a:defRPr/>
            </a:pPr>
            <a:r>
              <a:rPr lang="es-ES_tradnl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GLORIA DE NAVIDAD</a:t>
            </a:r>
            <a:r>
              <a:rPr lang="es-ES_trad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40000">
              <a:spcBef>
                <a:spcPts val="0"/>
              </a:spcBef>
              <a:spcAft>
                <a:spcPts val="1200"/>
              </a:spcAft>
              <a:defRPr/>
            </a:pPr>
            <a:endParaRPr lang="es-E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</a:t>
            </a: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en el cielo</a:t>
            </a:r>
            <a:b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la tierra paz</a:t>
            </a:r>
            <a:b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hombres que ama el Señor.</a:t>
            </a: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1/4</a:t>
            </a:r>
          </a:p>
        </p:txBody>
      </p:sp>
    </p:spTree>
    <p:extLst>
      <p:ext uri="{BB962C8B-B14F-4D97-AF65-F5344CB8AC3E}">
        <p14:creationId xmlns:p14="http://schemas.microsoft.com/office/powerpoint/2010/main" val="394751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/>
          <p:cNvSpPr>
            <a:spLocks noChangeArrowheads="1"/>
          </p:cNvSpPr>
          <p:nvPr/>
        </p:nvSpPr>
        <p:spPr bwMode="auto">
          <a:xfrm>
            <a:off x="1252728" y="600075"/>
            <a:ext cx="91440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ángeles bajan del cielo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cantando un himno de paz;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ellos nosotros cantamos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Gloria de Navidad. 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2/4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6" y="746524"/>
            <a:ext cx="8626588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ChangeArrowheads="1"/>
          </p:cNvSpPr>
          <p:nvPr/>
        </p:nvSpPr>
        <p:spPr bwMode="auto">
          <a:xfrm>
            <a:off x="1545336" y="667172"/>
            <a:ext cx="91440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ti, Padre Dios, alabamos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gracias te damos, Señor,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nos envías al Hijo,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Jesús, nuestro Salvador.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3/4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6" y="535473"/>
            <a:ext cx="8626588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1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ChangeArrowheads="1"/>
          </p:cNvSpPr>
          <p:nvPr/>
        </p:nvSpPr>
        <p:spPr bwMode="auto">
          <a:xfrm>
            <a:off x="1368425" y="724970"/>
            <a:ext cx="9144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1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tierra repite el mensaje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canta el himno de paz,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ella nosotros cantamos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Gloria de Navidad.</a:t>
            </a:r>
            <a:br>
              <a:rPr lang="es-ES" altLang="es-E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a Dios en el cielo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 en la tierra paz</a:t>
            </a:r>
            <a:b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 los hombres que ama el Señor.</a:t>
            </a:r>
            <a:endParaRPr lang="es-ES" altLang="es-ES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7 Marcador de pie de página"/>
          <p:cNvSpPr txBox="1">
            <a:spLocks/>
          </p:cNvSpPr>
          <p:nvPr/>
        </p:nvSpPr>
        <p:spPr bwMode="auto">
          <a:xfrm>
            <a:off x="8286750" y="14287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s-ES_tradnl" sz="2400" b="1" dirty="0">
                <a:solidFill>
                  <a:srgbClr val="C00000"/>
                </a:solidFill>
                <a:latin typeface="+mn-lt"/>
              </a:rPr>
              <a:t>4/4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" y="1100728"/>
            <a:ext cx="8626588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90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9570" y="1416185"/>
            <a:ext cx="7264400" cy="344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_tradnl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PRIMERA LECTURA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: </a:t>
            </a:r>
            <a:r>
              <a:rPr lang="es-ES_tradnl" altLang="es-ES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Is</a:t>
            </a:r>
            <a:r>
              <a:rPr lang="es-ES_tradnl" altLang="es-ES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s-ES_tradnl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60, 1-6</a:t>
            </a:r>
            <a:endParaRPr lang="es-ES_tradnl" altLang="es-ES" sz="2000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es-ES" altLang="es-ES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SALMO</a:t>
            </a:r>
            <a:r>
              <a:rPr lang="es-ES" altLang="es-ES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71</a:t>
            </a:r>
          </a:p>
          <a:p>
            <a:pPr>
              <a:buFontTx/>
              <a:buNone/>
            </a:pPr>
            <a:r>
              <a:rPr lang="es-ES" altLang="es-ES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“Se postrarán ante ti, Señor, todos los pueblos de la tierra”</a:t>
            </a:r>
          </a:p>
          <a:p>
            <a:pPr>
              <a:buFontTx/>
              <a:buNone/>
            </a:pPr>
            <a:endParaRPr lang="es-ES" altLang="es-ES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es-ES" altLang="es-ES" sz="2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SEGUNDA LECTURA</a:t>
            </a: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Ef</a:t>
            </a:r>
            <a:r>
              <a:rPr lang="es-ES" altLang="es-ES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3, 2-3 a. 5-6</a:t>
            </a:r>
            <a:endParaRPr lang="es-ES_tradnl" altLang="es-ES" sz="2000" b="1" u="sng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92960" y="437896"/>
            <a:ext cx="464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LITURGIA DE LA PALABRA</a:t>
            </a:r>
            <a:endParaRPr lang="es-E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22" y="287436"/>
            <a:ext cx="1787753" cy="11486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612971"/>
            <a:ext cx="2580031" cy="181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6010" y="1442932"/>
            <a:ext cx="576072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rgbClr val="C00000"/>
                </a:solidFill>
              </a:rPr>
              <a:t>El Niño Dios ha nacido en Belén, Aleluya, Aleluya.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rgbClr val="C00000"/>
                </a:solidFill>
              </a:rPr>
              <a:t>Quiere nacer en nosotros también, Aleluya, Aleluya.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732" y="3803562"/>
            <a:ext cx="2820276" cy="262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85818" y="299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7200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BatangChe" panose="02030609000101010101" pitchFamily="49" charset="-127"/>
              </a:rPr>
              <a:t>¡</a:t>
            </a:r>
            <a:r>
              <a:rPr lang="es-ES_tradnl" sz="7200" b="1" dirty="0" smtClean="0">
                <a:solidFill>
                  <a:srgbClr val="C00000"/>
                </a:solidFill>
                <a:latin typeface="Edwardian Script ITC" panose="030303020407070D0804" pitchFamily="66" charset="0"/>
                <a:ea typeface="BatangChe" panose="02030609000101010101" pitchFamily="49" charset="-127"/>
              </a:rPr>
              <a:t>Aleluya!</a:t>
            </a:r>
            <a:endParaRPr lang="es-ES" sz="7200" b="1" dirty="0" smtClean="0">
              <a:solidFill>
                <a:srgbClr val="C00000"/>
              </a:solidFill>
              <a:latin typeface="Edwardian Script ITC" panose="030303020407070D0804" pitchFamily="66" charset="0"/>
              <a:ea typeface="BatangChe" panose="02030609000101010101" pitchFamily="49" charset="-127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8" y="4839577"/>
            <a:ext cx="2265904" cy="1593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72" y="299932"/>
            <a:ext cx="1610436" cy="103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1663</Words>
  <Application>Microsoft Office PowerPoint</Application>
  <PresentationFormat>Presentación en pantalla (4:3)</PresentationFormat>
  <Paragraphs>431</Paragraphs>
  <Slides>39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60" baseType="lpstr">
      <vt:lpstr>Adobe Devanagari</vt:lpstr>
      <vt:lpstr>Arial</vt:lpstr>
      <vt:lpstr>Arial Black</vt:lpstr>
      <vt:lpstr>Arial Rounded MT Bold</vt:lpstr>
      <vt:lpstr>Baskerville Old Face</vt:lpstr>
      <vt:lpstr>BatangChe</vt:lpstr>
      <vt:lpstr>Bodoni MT</vt:lpstr>
      <vt:lpstr>Bodoni MT Black</vt:lpstr>
      <vt:lpstr>Book Antiqua</vt:lpstr>
      <vt:lpstr>Bookman Old Style</vt:lpstr>
      <vt:lpstr>Calibri</vt:lpstr>
      <vt:lpstr>Calibri Light</vt:lpstr>
      <vt:lpstr>Candara</vt:lpstr>
      <vt:lpstr>Century Gothic</vt:lpstr>
      <vt:lpstr>Comic Sans MS</vt:lpstr>
      <vt:lpstr>Curlz MT</vt:lpstr>
      <vt:lpstr>Edwardian Script ITC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CREDO. Profesamos nuestra 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CONSAGRACIÓN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</dc:creator>
  <cp:lastModifiedBy>Blanca</cp:lastModifiedBy>
  <cp:revision>36</cp:revision>
  <dcterms:created xsi:type="dcterms:W3CDTF">2016-12-24T13:39:48Z</dcterms:created>
  <dcterms:modified xsi:type="dcterms:W3CDTF">2019-01-04T17:55:44Z</dcterms:modified>
</cp:coreProperties>
</file>